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91" r:id="rId3"/>
    <p:sldId id="290" r:id="rId4"/>
    <p:sldId id="289" r:id="rId5"/>
    <p:sldId id="258" r:id="rId6"/>
    <p:sldId id="257" r:id="rId7"/>
    <p:sldId id="274" r:id="rId8"/>
    <p:sldId id="279" r:id="rId9"/>
    <p:sldId id="278" r:id="rId10"/>
    <p:sldId id="260" r:id="rId11"/>
    <p:sldId id="262" r:id="rId12"/>
    <p:sldId id="263" r:id="rId13"/>
    <p:sldId id="265" r:id="rId14"/>
    <p:sldId id="273" r:id="rId15"/>
    <p:sldId id="276" r:id="rId16"/>
    <p:sldId id="282" r:id="rId17"/>
    <p:sldId id="277" r:id="rId18"/>
    <p:sldId id="266" r:id="rId19"/>
    <p:sldId id="267" r:id="rId20"/>
    <p:sldId id="287" r:id="rId21"/>
    <p:sldId id="280" r:id="rId22"/>
    <p:sldId id="285" r:id="rId23"/>
    <p:sldId id="284" r:id="rId24"/>
    <p:sldId id="268" r:id="rId25"/>
    <p:sldId id="270" r:id="rId26"/>
    <p:sldId id="27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53"/>
  </p:normalViewPr>
  <p:slideViewPr>
    <p:cSldViewPr snapToGrid="0" snapToObjects="1">
      <p:cViewPr varScale="1">
        <p:scale>
          <a:sx n="81" d="100"/>
          <a:sy n="81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2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6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54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4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5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0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6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8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3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9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2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8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8B835AD-0EB6-6F4F-9074-6B899A40EF5C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0B2AAE5-5301-EC4A-AD34-33D5BF41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mDavidsonPilon/Probabilistic-Programming-and-Bayesian-Methods-for-Hackers" TargetMode="External"/><Relationship Id="rId2" Type="http://schemas.openxmlformats.org/officeDocument/2006/relationships/hyperlink" Target="https://github.com/hxyue1/mc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.columbia.edu/~gelman/book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099D-51F9-2844-AF40-91C8F5318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Chain Monte Carlo: Fundamentals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EAA5-E9EF-7744-89AB-FFCED10F6F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sampling techniques and Monte Carlo</a:t>
            </a:r>
          </a:p>
        </p:txBody>
      </p:sp>
    </p:spTree>
    <p:extLst>
      <p:ext uri="{BB962C8B-B14F-4D97-AF65-F5344CB8AC3E}">
        <p14:creationId xmlns:p14="http://schemas.microsoft.com/office/powerpoint/2010/main" val="284740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30541-BA41-0643-A9C2-4404DCCB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Monte Carlo?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5A97C0-8869-E749-989E-ED6F3EC48C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252267"/>
                <a:ext cx="11242092" cy="4328415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Bayesian inference </a:t>
                </a:r>
                <a:r>
                  <a:rPr lang="en-US" sz="2000" dirty="0" err="1"/>
                  <a:t>centres</a:t>
                </a:r>
                <a:r>
                  <a:rPr lang="en-US" sz="2000" dirty="0"/>
                  <a:t> around the posterior distribution, what is it used for?</a:t>
                </a:r>
              </a:p>
              <a:p>
                <a:r>
                  <a:rPr lang="en-US" sz="2000" dirty="0"/>
                  <a:t>Calculating attributes about our model parameters</a:t>
                </a:r>
              </a:p>
              <a:p>
                <a:pPr lvl="1"/>
                <a:r>
                  <a:rPr lang="en-US" sz="2000" dirty="0"/>
                  <a:t>E.g. Mean or variance, expected ratios or differences between parameters</a:t>
                </a:r>
              </a:p>
              <a:p>
                <a:r>
                  <a:rPr lang="en-US" sz="2000" dirty="0"/>
                  <a:t>Most of these require evaluation of an integral (sometimes in very high dimensions)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SMS example: suppose we wanted to find the expected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If you have the posterior PDF calculate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5A97C0-8869-E749-989E-ED6F3EC48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252267"/>
                <a:ext cx="11242092" cy="432841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6DF9-85A8-7E4B-8661-A815302EC0CB}"/>
                  </a:ext>
                </a:extLst>
              </p:cNvPr>
              <p:cNvSpPr txBox="1"/>
              <p:nvPr/>
            </p:nvSpPr>
            <p:spPr>
              <a:xfrm>
                <a:off x="4086923" y="4224562"/>
                <a:ext cx="4018151" cy="3838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]=∫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6DF9-85A8-7E4B-8661-A815302E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923" y="4224562"/>
                <a:ext cx="4018151" cy="383823"/>
              </a:xfrm>
              <a:prstGeom prst="rect">
                <a:avLst/>
              </a:prstGeom>
              <a:blipFill>
                <a:blip r:embed="rId3"/>
                <a:stretch>
                  <a:fillRect l="-946" t="-10000" r="-946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00250B-9574-9E47-8C2F-2CE86C5C91BF}"/>
                  </a:ext>
                </a:extLst>
              </p:cNvPr>
              <p:cNvSpPr/>
              <p:nvPr/>
            </p:nvSpPr>
            <p:spPr>
              <a:xfrm>
                <a:off x="2863723" y="5816851"/>
                <a:ext cx="7387792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A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A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00250B-9574-9E47-8C2F-2CE86C5C9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723" y="5816851"/>
                <a:ext cx="7387792" cy="899605"/>
              </a:xfrm>
              <a:prstGeom prst="rect">
                <a:avLst/>
              </a:prstGeom>
              <a:blipFill>
                <a:blip r:embed="rId4"/>
                <a:stretch>
                  <a:fillRect t="-133803" b="-19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01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2CB98D-A1DF-A948-AA16-10C6908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C7F57-FCA3-CB49-A1DA-495A41A42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Randomly generating numbers and crossing your fingers</a:t>
            </a:r>
          </a:p>
        </p:txBody>
      </p:sp>
    </p:spTree>
    <p:extLst>
      <p:ext uri="{BB962C8B-B14F-4D97-AF65-F5344CB8AC3E}">
        <p14:creationId xmlns:p14="http://schemas.microsoft.com/office/powerpoint/2010/main" val="60623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BA42D-C5D2-9548-92AD-0D8A402A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Monte Carlo?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CEBD15-979C-014F-9839-30D15ED71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method for evaluating an unknown quantity for a known system using random inputs</a:t>
                </a:r>
              </a:p>
              <a:p>
                <a:pPr marL="0" indent="0">
                  <a:buNone/>
                </a:pPr>
                <a:r>
                  <a:rPr lang="en-US" sz="2000" dirty="0"/>
                  <a:t>SMS example:</a:t>
                </a:r>
              </a:p>
              <a:p>
                <a:r>
                  <a:rPr lang="en-US" sz="2000" dirty="0"/>
                  <a:t>Calculating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dirty="0"/>
                  <a:t>is tricky…</a:t>
                </a:r>
              </a:p>
              <a:p>
                <a:r>
                  <a:rPr lang="en-US" sz="2000" dirty="0"/>
                  <a:t>Instead sample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data points from the posterior and estimate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𝑁</m:t>
                    </m:r>
                    <m:nary>
                      <m:naryPr>
                        <m:chr m:val="∑"/>
                        <m:limLoc m:val="subSup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AU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Using LLN: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AU" sz="2000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n-AU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Bayesian methods can work together with frequentist ones!</a:t>
                </a:r>
              </a:p>
              <a:p>
                <a:pPr marL="0" indent="0">
                  <a:buNone/>
                </a:pPr>
                <a:r>
                  <a:rPr lang="en-US" sz="2000" dirty="0"/>
                  <a:t>Works very well even when the system is complicated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CEBD15-979C-014F-9839-30D15ED71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0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DF6B-757D-2343-B24F-67C860CD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C9DD9-CBA3-ED44-9029-4CB5AD1BB4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882" y="2222287"/>
                <a:ext cx="5824703" cy="363876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Suppose you didn’t know what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 was exactly, how would you calculate it?</a:t>
                </a:r>
              </a:p>
              <a:p>
                <a:pPr marL="0" indent="0">
                  <a:buNone/>
                </a:pPr>
                <a:r>
                  <a:rPr lang="en-US" sz="2000" dirty="0"/>
                  <a:t>Things that we know:</a:t>
                </a:r>
              </a:p>
              <a:p>
                <a:r>
                  <a:rPr lang="en-US" sz="2000" dirty="0"/>
                  <a:t>A unit square has area = 1</a:t>
                </a:r>
              </a:p>
              <a:p>
                <a:r>
                  <a:rPr lang="en-US" sz="2000" dirty="0"/>
                  <a:t>A circle with diameter = 1 (radius = ½) has area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circle has equation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0.25=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Points inside the circle should satisfy:  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C9DD9-CBA3-ED44-9029-4CB5AD1BB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882" y="2222287"/>
                <a:ext cx="5824703" cy="36387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967793-A1BD-9341-9608-839839C9E7C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87415" y="2222287"/>
                <a:ext cx="5684795" cy="363876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To perform the calculation:</a:t>
                </a:r>
              </a:p>
              <a:p>
                <a:r>
                  <a:rPr lang="en-US" sz="2000" dirty="0"/>
                  <a:t>Simulate data points in a uniform square with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−0.5≤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−0.5≤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Calculate the ratio between the number of points inside the circle with the total number of points</a:t>
                </a:r>
              </a:p>
              <a:p>
                <a:pPr marL="0" indent="0">
                  <a:buNone/>
                </a:pPr>
                <a:r>
                  <a:rPr lang="en-US" sz="2000" dirty="0"/>
                  <a:t>The resulting ratio should be “very” close to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C967793-A1BD-9341-9608-839839C9E7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87415" y="2222287"/>
                <a:ext cx="5684795" cy="363876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95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_calc.mp4" descr="pi_calc.mp4">
            <a:hlinkClick r:id="" action="ppaction://media"/>
            <a:extLst>
              <a:ext uri="{FF2B5EF4-FFF2-40B4-BE49-F238E27FC236}">
                <a16:creationId xmlns:a16="http://schemas.microsoft.com/office/drawing/2014/main" id="{530D1849-508B-9C43-9892-CBEE12D2A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510" y="815340"/>
            <a:ext cx="784098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BA4E-AC29-1A40-AE0C-A8DDAA0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6256-A483-194A-A53E-2ACF39C8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22287"/>
            <a:ext cx="10571998" cy="3636511"/>
          </a:xfrm>
        </p:spPr>
        <p:txBody>
          <a:bodyPr anchor="t">
            <a:normAutofit/>
          </a:bodyPr>
          <a:lstStyle/>
          <a:p>
            <a:r>
              <a:rPr lang="en-US" sz="2400" dirty="0"/>
              <a:t>Chain rule of probability: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Joint, marginal and conditional distributions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6CDECD5-72AA-7F46-8A40-DA43A72034DB}"/>
                  </a:ext>
                </a:extLst>
              </p:cNvPr>
              <p:cNvSpPr/>
              <p:nvPr/>
            </p:nvSpPr>
            <p:spPr>
              <a:xfrm>
                <a:off x="1671403" y="2967335"/>
                <a:ext cx="81846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6CDECD5-72AA-7F46-8A40-DA43A7203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03" y="2967335"/>
                <a:ext cx="8184630" cy="461665"/>
              </a:xfrm>
              <a:prstGeom prst="rect">
                <a:avLst/>
              </a:prstGeom>
              <a:blipFill>
                <a:blip r:embed="rId2"/>
                <a:stretch>
                  <a:fillRect l="-155" r="-62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B2D262-6570-CE4F-BA73-E8D8FD3026B9}"/>
                  </a:ext>
                </a:extLst>
              </p:cNvPr>
              <p:cNvSpPr/>
              <p:nvPr/>
            </p:nvSpPr>
            <p:spPr>
              <a:xfrm>
                <a:off x="134911" y="5127651"/>
                <a:ext cx="11612380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nary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B2D262-6570-CE4F-BA73-E8D8FD302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1" y="5127651"/>
                <a:ext cx="11612380" cy="1060931"/>
              </a:xfrm>
              <a:prstGeom prst="rect">
                <a:avLst/>
              </a:prstGeom>
              <a:blipFill>
                <a:blip r:embed="rId3"/>
                <a:stretch>
                  <a:fillRect t="-139286" b="-1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79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46F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7926C7-A7F9-E746-B29B-6E4757A2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8079" y="786900"/>
            <a:ext cx="6975842" cy="5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99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BA4E-AC29-1A40-AE0C-A8DDAA0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66256-A483-194A-A53E-2ACF39C89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9" y="2222287"/>
                <a:ext cx="10447613" cy="3636511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400" dirty="0"/>
                  <a:t>Kernel of a density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Integrating/</a:t>
                </a:r>
                <a:r>
                  <a:rPr lang="en-US" sz="2200" dirty="0" err="1"/>
                  <a:t>normalising</a:t>
                </a:r>
                <a:r>
                  <a:rPr lang="en-US" sz="2200" dirty="0"/>
                  <a:t> constant of a kernel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266256-A483-194A-A53E-2ACF39C89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9" y="2222287"/>
                <a:ext cx="10447613" cy="36365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63F6F5-4EC9-9E43-9DFF-CE9CEF1ED8CB}"/>
                  </a:ext>
                </a:extLst>
              </p:cNvPr>
              <p:cNvSpPr/>
              <p:nvPr/>
            </p:nvSpPr>
            <p:spPr>
              <a:xfrm>
                <a:off x="934388" y="2977722"/>
                <a:ext cx="9059054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{−</m:t>
                          </m:r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{−</m:t>
                          </m:r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63F6F5-4EC9-9E43-9DFF-CE9CEF1ED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88" y="2977722"/>
                <a:ext cx="9059054" cy="902555"/>
              </a:xfrm>
              <a:prstGeom prst="rect">
                <a:avLst/>
              </a:prstGeom>
              <a:blipFill>
                <a:blip r:embed="rId3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D4159B-16D3-6D42-8A97-00EC95473745}"/>
                  </a:ext>
                </a:extLst>
              </p:cNvPr>
              <p:cNvSpPr/>
              <p:nvPr/>
            </p:nvSpPr>
            <p:spPr>
              <a:xfrm>
                <a:off x="0" y="4797867"/>
                <a:ext cx="9059054" cy="10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D4159B-16D3-6D42-8A97-00EC95473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97867"/>
                <a:ext cx="9059054" cy="1060931"/>
              </a:xfrm>
              <a:prstGeom prst="rect">
                <a:avLst/>
              </a:prstGeom>
              <a:blipFill>
                <a:blip r:embed="rId4"/>
                <a:stretch>
                  <a:fillRect t="-139286" b="-194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65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B285-7087-434B-9C57-CF90E1A2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posteriors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09771-1EFF-8C44-9A39-10AB316FF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463571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In most cases the posterior distribution can be quite difficult to find in closed form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Bayes’ rule: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In many cases we only have the kernel of the posterior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not the </a:t>
                </a:r>
                <a:r>
                  <a:rPr lang="en-US" sz="2000" dirty="0" err="1"/>
                  <a:t>normalising</a:t>
                </a:r>
                <a:r>
                  <a:rPr lang="en-US" sz="2000" dirty="0"/>
                  <a:t> constant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Have the relative shape of the posterior, but not the correct scale</a:t>
                </a:r>
              </a:p>
              <a:p>
                <a:r>
                  <a:rPr lang="en-US" sz="2000" dirty="0"/>
                  <a:t>Monte Carlo infeasible without a sampling method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09771-1EFF-8C44-9A39-10AB316FF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46357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ACFD8E-E749-AD4E-B3D9-1E6F1371F218}"/>
                  </a:ext>
                </a:extLst>
              </p:cNvPr>
              <p:cNvSpPr/>
              <p:nvPr/>
            </p:nvSpPr>
            <p:spPr>
              <a:xfrm>
                <a:off x="2781050" y="2769742"/>
                <a:ext cx="8009821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ACFD8E-E749-AD4E-B3D9-1E6F1371F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050" y="2769742"/>
                <a:ext cx="8009821" cy="1084977"/>
              </a:xfrm>
              <a:prstGeom prst="rect">
                <a:avLst/>
              </a:prstGeom>
              <a:blipFill>
                <a:blip r:embed="rId3"/>
                <a:stretch>
                  <a:fillRect t="-33721" b="-1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25262-3287-004D-B786-282EAAB5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Rejection sampling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D1A1C0-B92D-E743-BFFD-6CB0E99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61" y="1852315"/>
            <a:ext cx="6612856" cy="279393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ED186C-A5E0-244D-92F6-68CC6FC09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4749" y="2024743"/>
                <a:ext cx="3575737" cy="4016619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</a:rPr>
                  <a:t>Indirect sampling technique when only the kernel </a:t>
                </a:r>
                <a14:m>
                  <m:oMath xmlns:m="http://schemas.openxmlformats.org/officeDocument/2006/math"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FFFFFF"/>
                    </a:solidFill>
                  </a:rPr>
                  <a:t> is known 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</a:rPr>
                  <a:t>Requires a candidate which can be directly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1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FFFFFF"/>
                  </a:solidFill>
                </a:endParaRPr>
              </a:p>
              <a:p>
                <a:r>
                  <a:rPr lang="en-AU" sz="1600" dirty="0">
                    <a:solidFill>
                      <a:srgbClr val="FFFFFF"/>
                    </a:solidFill>
                  </a:rPr>
                  <a:t>Similar idea to </a:t>
                </a:r>
                <a14:m>
                  <m:oMath xmlns:m="http://schemas.openxmlformats.org/officeDocument/2006/math">
                    <m:r>
                      <a:rPr lang="en-AU" sz="1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rgbClr val="FFFFFF"/>
                    </a:solidFill>
                  </a:rPr>
                  <a:t> calculation example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</a:rPr>
                  <a:t>Sample from candidate, and decide whether to accept or reject</a:t>
                </a:r>
              </a:p>
              <a:p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ED186C-A5E0-244D-92F6-68CC6FC09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4749" y="2024743"/>
                <a:ext cx="3575737" cy="40166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74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7128-9E7A-AB49-9440-ABAE48DF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D5FA5FD2-BB0D-471F-A0E8-7896AA06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Name: Hong</a:t>
            </a:r>
          </a:p>
          <a:p>
            <a:r>
              <a:rPr lang="en-US" dirty="0" err="1"/>
              <a:t>SharpestMinds</a:t>
            </a:r>
            <a:r>
              <a:rPr lang="en-US" dirty="0"/>
              <a:t> mentee</a:t>
            </a:r>
          </a:p>
          <a:p>
            <a:r>
              <a:rPr lang="en-US" dirty="0"/>
              <a:t>Bachelor of Commerce specializing in Actuarial Science, Econometrics and Finance (2018)</a:t>
            </a:r>
          </a:p>
          <a:p>
            <a:r>
              <a:rPr lang="en-US" dirty="0"/>
              <a:t>Studied one unit of Bayesian statistics</a:t>
            </a:r>
          </a:p>
          <a:p>
            <a:r>
              <a:rPr lang="en-US" dirty="0"/>
              <a:t>Interested in sports analytics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EE63B0D-2459-7B49-8459-0F4DE9B2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7" r="12799" b="2"/>
          <a:stretch/>
        </p:blipFill>
        <p:spPr>
          <a:xfrm>
            <a:off x="7410517" y="1258529"/>
            <a:ext cx="3832042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9B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499EF62-0026-1B4C-BAB4-BF718CFD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7863" y="786900"/>
            <a:ext cx="8956273" cy="5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24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239D-E8A1-6D49-92D6-57155C46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Sampling: the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BFE7B-D539-A549-B732-DFB177BA9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from our candidate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𝑀𝑓</m:t>
                        </m:r>
                        <m:d>
                          <m:d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,</a:t>
                </a:r>
              </a:p>
              <a:p>
                <a:pPr marL="857250" lvl="1" indent="-457200"/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𝑀𝑓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the scaled likelihood of our candidate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keep the associated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else reject</a:t>
                </a:r>
              </a:p>
              <a:p>
                <a:pPr marL="857250" lvl="1" indent="-457200"/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likelihood of the posterior kernel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Repeat until the desired number of accepted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are retained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accepted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constitute draws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 full posterior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BFE7B-D539-A549-B732-DFB177BA9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422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0B0-70C4-0144-808C-3C3C6F6F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candidate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97CF-05D4-5E4E-A767-06D764014B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000" dirty="0"/>
                  <a:t>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by a factor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𝑀𝑓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chosen to be as small as possible</a:t>
                </a:r>
                <a:endParaRPr lang="en-AU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must have the same domain as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should have a similar shape to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Sampling inefficiencies compound with the number of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97CF-05D4-5E4E-A767-06D764014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37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EB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228B1F3-F63B-CA47-88B0-8881C90D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7923" y="786900"/>
            <a:ext cx="7976153" cy="5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2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A52F-0822-6C40-B3A7-24819844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1855B-2EA5-4240-B910-AB450C06AF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000" dirty="0"/>
                  <a:t>Used to bypass direct evaluation of integrals when calculating an expectation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Don’t need to know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in its entirety, only requires the kernel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Also requires a distribution which can be sampled from directly,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Estimated using: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F1855B-2EA5-4240-B910-AB450C06A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E7BABA-F093-7F4B-8CA0-4E259B819D6F}"/>
                  </a:ext>
                </a:extLst>
              </p:cNvPr>
              <p:cNvSpPr txBox="1"/>
              <p:nvPr/>
            </p:nvSpPr>
            <p:spPr>
              <a:xfrm>
                <a:off x="1723776" y="5157035"/>
                <a:ext cx="8744445" cy="14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E7BABA-F093-7F4B-8CA0-4E259B819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776" y="5157035"/>
                <a:ext cx="8744445" cy="1403526"/>
              </a:xfrm>
              <a:prstGeom prst="rect">
                <a:avLst/>
              </a:prstGeom>
              <a:blipFill>
                <a:blip r:embed="rId3"/>
                <a:stretch>
                  <a:fillRect l="-3048" t="-35455" r="-726" b="-5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09A746-3942-9243-8187-318C0F27BDD8}"/>
                  </a:ext>
                </a:extLst>
              </p:cNvPr>
              <p:cNvSpPr/>
              <p:nvPr/>
            </p:nvSpPr>
            <p:spPr>
              <a:xfrm>
                <a:off x="3675881" y="2555719"/>
                <a:ext cx="4175630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409A746-3942-9243-8187-318C0F27B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881" y="2555719"/>
                <a:ext cx="4175630" cy="1060931"/>
              </a:xfrm>
              <a:prstGeom prst="rect">
                <a:avLst/>
              </a:prstGeom>
              <a:blipFill>
                <a:blip r:embed="rId4"/>
                <a:stretch>
                  <a:fillRect t="-142169" b="-196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94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556D-B2AC-7B4B-B88A-0068A1D9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Mathematics Behind Importance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C169D-5860-DC43-91F3-93B38A99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53" y="2413417"/>
            <a:ext cx="10554574" cy="3818749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The numerator and denominator can be estimated using simple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A3079-0B90-154A-88B6-4CEADC34632A}"/>
                  </a:ext>
                </a:extLst>
              </p:cNvPr>
              <p:cNvSpPr txBox="1"/>
              <p:nvPr/>
            </p:nvSpPr>
            <p:spPr>
              <a:xfrm>
                <a:off x="381453" y="2413417"/>
                <a:ext cx="11552778" cy="1158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>
                            <m:fPr>
                              <m:ctrlP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nary>
                            </m:den>
                          </m:f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A3079-0B90-154A-88B6-4CEADC346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3" y="2413417"/>
                <a:ext cx="11552778" cy="1158266"/>
              </a:xfrm>
              <a:prstGeom prst="rect">
                <a:avLst/>
              </a:prstGeom>
              <a:blipFill>
                <a:blip r:embed="rId2"/>
                <a:stretch>
                  <a:fillRect t="-151648" b="-2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22434-E398-6148-AF44-8616A2D3DC1A}"/>
                  </a:ext>
                </a:extLst>
              </p:cNvPr>
              <p:cNvSpPr txBox="1"/>
              <p:nvPr/>
            </p:nvSpPr>
            <p:spPr>
              <a:xfrm>
                <a:off x="500045" y="3719979"/>
                <a:ext cx="9577878" cy="1701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22434-E398-6148-AF44-8616A2D3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45" y="3719979"/>
                <a:ext cx="9577878" cy="1701491"/>
              </a:xfrm>
              <a:prstGeom prst="rect">
                <a:avLst/>
              </a:prstGeom>
              <a:blipFill>
                <a:blip r:embed="rId3"/>
                <a:stretch>
                  <a:fillRect l="-6233" t="-42537" r="-133" b="-65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72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B4E6-F941-3042-A2BE-7B766596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Markov Chains?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D7D26-1EB6-F840-A8F9-779FF7272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000" dirty="0"/>
                  <a:t>Can be difficult to find a good substitute distribution to sample from</a:t>
                </a:r>
              </a:p>
              <a:p>
                <a:r>
                  <a:rPr lang="en-US" sz="2000" dirty="0"/>
                  <a:t>Works poorly in high dimensions</a:t>
                </a:r>
              </a:p>
              <a:p>
                <a:pPr lvl="1"/>
                <a:r>
                  <a:rPr lang="en-US" sz="2000" dirty="0"/>
                  <a:t>Sampling inefficiencies compound with the number of dimensions </a:t>
                </a:r>
              </a:p>
              <a:p>
                <a:pPr lvl="1"/>
                <a:r>
                  <a:rPr lang="en-US" sz="2000" dirty="0"/>
                  <a:t>E.g. Rejection sampling: prob of getting a hit in one dimension may be high (say 0.95) but that will decay exponentially as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Using Markov chains together with Monte Carlo allows us to deal with this (MCMC)</a:t>
                </a:r>
              </a:p>
              <a:p>
                <a:r>
                  <a:rPr lang="en-US" sz="2000" dirty="0"/>
                  <a:t>The disadvantage of MCMC techniques is that they produce dependent samples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D7D26-1EB6-F840-A8F9-779FF7272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129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F9DA-0CD1-7C4F-8445-2D3D55E7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D801-7942-7E47-AA91-D8B5EC18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GitHub: </a:t>
            </a:r>
            <a:r>
              <a:rPr lang="en-US" sz="2400" dirty="0">
                <a:hlinkClick r:id="rId2"/>
              </a:rPr>
              <a:t>https://github.com/hxyue1/mcmc</a:t>
            </a:r>
            <a:endParaRPr lang="en-US" sz="2400" dirty="0"/>
          </a:p>
          <a:p>
            <a:r>
              <a:rPr lang="en-US" sz="2400" dirty="0"/>
              <a:t>Bayesian Methods for Hackers: </a:t>
            </a:r>
            <a:r>
              <a:rPr lang="en-US" sz="2400" dirty="0">
                <a:hlinkClick r:id="rId3"/>
              </a:rPr>
              <a:t>https://github.com/CamDavidsonPilon/Probabilistic-Programming-and-Bayesian-Methods-for-Hackers</a:t>
            </a:r>
            <a:endParaRPr lang="en-US" sz="2400" dirty="0"/>
          </a:p>
          <a:p>
            <a:r>
              <a:rPr lang="en-US" sz="2400" dirty="0"/>
              <a:t>Bayesian Data Analysis: </a:t>
            </a:r>
            <a:r>
              <a:rPr lang="en-US" sz="2400" dirty="0">
                <a:hlinkClick r:id="rId4"/>
              </a:rPr>
              <a:t>http://www.stat.columbia.edu/~gelman</a:t>
            </a:r>
            <a:r>
              <a:rPr lang="en-US" sz="2400">
                <a:hlinkClick r:id="rId4"/>
              </a:rPr>
              <a:t>/book/</a:t>
            </a:r>
            <a:endParaRPr lang="en-US" sz="240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349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C306D-0116-374A-A9C1-0A1A57199A43}"/>
              </a:ext>
            </a:extLst>
          </p:cNvPr>
          <p:cNvSpPr txBox="1"/>
          <p:nvPr/>
        </p:nvSpPr>
        <p:spPr>
          <a:xfrm>
            <a:off x="449918" y="3514997"/>
            <a:ext cx="381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“Bayesian inference differs from more traditional statistical inference by preserving </a:t>
            </a:r>
            <a:r>
              <a:rPr lang="en-AU" sz="1600" i="1" dirty="0">
                <a:solidFill>
                  <a:schemeClr val="bg1"/>
                </a:solidFill>
              </a:rPr>
              <a:t>uncertainty” – </a:t>
            </a:r>
            <a:r>
              <a:rPr lang="en-AU" sz="1600" dirty="0">
                <a:solidFill>
                  <a:schemeClr val="bg1"/>
                </a:solidFill>
              </a:rPr>
              <a:t>Bayesian Methods for Hackers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A22B9-0A08-4449-9598-17008A372B52}"/>
              </a:ext>
            </a:extLst>
          </p:cNvPr>
          <p:cNvSpPr/>
          <p:nvPr/>
        </p:nvSpPr>
        <p:spPr>
          <a:xfrm>
            <a:off x="958808" y="649157"/>
            <a:ext cx="4038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181818"/>
                </a:solidFill>
              </a:rPr>
              <a:t>“…if you can write a for-loop you can do statistics. Statistics as a discipline is so mired in its own bullshit formalism that it gets in the way of doing what is important…” – Goodreads review</a:t>
            </a:r>
            <a:endParaRPr lang="en-US" sz="1600" dirty="0"/>
          </a:p>
        </p:txBody>
      </p:sp>
      <p:pic>
        <p:nvPicPr>
          <p:cNvPr id="4" name="Picture 6" descr="Bayesian Methods for Hackers: Probabilistic Programming and Bayesian  Inference by Cameron Davidson-Pilon">
            <a:extLst>
              <a:ext uri="{FF2B5EF4-FFF2-40B4-BE49-F238E27FC236}">
                <a16:creationId xmlns:a16="http://schemas.microsoft.com/office/drawing/2014/main" id="{D16C4649-115D-2149-BBC4-FA914044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65" y="2377236"/>
            <a:ext cx="2657635" cy="34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823B0-EBE3-4443-9044-C0812B23E29C}"/>
              </a:ext>
            </a:extLst>
          </p:cNvPr>
          <p:cNvSpPr txBox="1"/>
          <p:nvPr/>
        </p:nvSpPr>
        <p:spPr>
          <a:xfrm>
            <a:off x="7962724" y="4509893"/>
            <a:ext cx="39553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“But it seems very difficult to find an explanation of Markov Chain Monte Carlo </a:t>
            </a:r>
            <a:r>
              <a:rPr lang="en-AU" sz="1600" i="1" dirty="0">
                <a:solidFill>
                  <a:schemeClr val="bg1"/>
                </a:solidFill>
              </a:rPr>
              <a:t>without</a:t>
            </a:r>
            <a:r>
              <a:rPr lang="en-AU" sz="1600" dirty="0">
                <a:solidFill>
                  <a:schemeClr val="bg1"/>
                </a:solidFill>
              </a:rPr>
              <a:t> superfluous jargon. The “bullshit” here is the implicit claim of an author that such jargon is needed.” - An angry computer scientist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DEF59-E037-4646-A4D6-ED871B1BBB44}"/>
              </a:ext>
            </a:extLst>
          </p:cNvPr>
          <p:cNvSpPr txBox="1"/>
          <p:nvPr/>
        </p:nvSpPr>
        <p:spPr>
          <a:xfrm>
            <a:off x="1832651" y="3133234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AC285-D21B-844F-BC61-513E66A42759}"/>
              </a:ext>
            </a:extLst>
          </p:cNvPr>
          <p:cNvSpPr txBox="1"/>
          <p:nvPr/>
        </p:nvSpPr>
        <p:spPr>
          <a:xfrm>
            <a:off x="838647" y="4540487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DE20F-0EFC-654B-B105-B45563E60EF2}"/>
              </a:ext>
            </a:extLst>
          </p:cNvPr>
          <p:cNvSpPr txBox="1"/>
          <p:nvPr/>
        </p:nvSpPr>
        <p:spPr>
          <a:xfrm>
            <a:off x="1216636" y="3290502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1E009-CAAD-DC4E-88A6-4F4AAA58B30E}"/>
              </a:ext>
            </a:extLst>
          </p:cNvPr>
          <p:cNvSpPr txBox="1"/>
          <p:nvPr/>
        </p:nvSpPr>
        <p:spPr>
          <a:xfrm>
            <a:off x="2770880" y="3145665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B6556-D49B-DC49-8C7A-04CC83B402A7}"/>
              </a:ext>
            </a:extLst>
          </p:cNvPr>
          <p:cNvSpPr txBox="1"/>
          <p:nvPr/>
        </p:nvSpPr>
        <p:spPr>
          <a:xfrm>
            <a:off x="1656998" y="4663076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B465D-9FFC-A54B-8823-EA994FEB245E}"/>
              </a:ext>
            </a:extLst>
          </p:cNvPr>
          <p:cNvSpPr txBox="1"/>
          <p:nvPr/>
        </p:nvSpPr>
        <p:spPr>
          <a:xfrm>
            <a:off x="2556069" y="4663076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B37F1-F3D1-F44D-9EED-D109DB14C9F5}"/>
              </a:ext>
            </a:extLst>
          </p:cNvPr>
          <p:cNvSpPr txBox="1"/>
          <p:nvPr/>
        </p:nvSpPr>
        <p:spPr>
          <a:xfrm>
            <a:off x="114333" y="3905633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2C3E0-410E-A14D-96BA-A98B2C96640B}"/>
              </a:ext>
            </a:extLst>
          </p:cNvPr>
          <p:cNvSpPr txBox="1"/>
          <p:nvPr/>
        </p:nvSpPr>
        <p:spPr>
          <a:xfrm>
            <a:off x="70790" y="4509893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E01F8-8BCC-F841-A4CC-899BD90238F1}"/>
              </a:ext>
            </a:extLst>
          </p:cNvPr>
          <p:cNvSpPr txBox="1"/>
          <p:nvPr/>
        </p:nvSpPr>
        <p:spPr>
          <a:xfrm>
            <a:off x="3708214" y="4142981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7E967-2A17-8343-A187-674DC3465295}"/>
              </a:ext>
            </a:extLst>
          </p:cNvPr>
          <p:cNvSpPr txBox="1"/>
          <p:nvPr/>
        </p:nvSpPr>
        <p:spPr>
          <a:xfrm>
            <a:off x="403655" y="3053332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42AEF-DF24-5342-A19C-6831FEFAC241}"/>
              </a:ext>
            </a:extLst>
          </p:cNvPr>
          <p:cNvSpPr txBox="1"/>
          <p:nvPr/>
        </p:nvSpPr>
        <p:spPr>
          <a:xfrm>
            <a:off x="3557191" y="3099498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184231-29EB-7549-9787-12AD5F6548DB}"/>
              </a:ext>
            </a:extLst>
          </p:cNvPr>
          <p:cNvSpPr txBox="1"/>
          <p:nvPr/>
        </p:nvSpPr>
        <p:spPr>
          <a:xfrm>
            <a:off x="9290522" y="361089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777764-BFF0-F54D-AAC3-E10524835832}"/>
              </a:ext>
            </a:extLst>
          </p:cNvPr>
          <p:cNvSpPr txBox="1"/>
          <p:nvPr/>
        </p:nvSpPr>
        <p:spPr>
          <a:xfrm>
            <a:off x="8685247" y="2388133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9F152B-B014-3C43-A30C-A7B0B19FC2FA}"/>
              </a:ext>
            </a:extLst>
          </p:cNvPr>
          <p:cNvSpPr txBox="1"/>
          <p:nvPr/>
        </p:nvSpPr>
        <p:spPr>
          <a:xfrm>
            <a:off x="10968526" y="2265036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3E76A-4EB0-144C-9403-C605F70F16E5}"/>
              </a:ext>
            </a:extLst>
          </p:cNvPr>
          <p:cNvSpPr txBox="1"/>
          <p:nvPr/>
        </p:nvSpPr>
        <p:spPr>
          <a:xfrm>
            <a:off x="10228751" y="373520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D564EF-8E34-414D-8733-14D651CD2D13}"/>
              </a:ext>
            </a:extLst>
          </p:cNvPr>
          <p:cNvSpPr txBox="1"/>
          <p:nvPr/>
        </p:nvSpPr>
        <p:spPr>
          <a:xfrm>
            <a:off x="9503598" y="2510722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BC22F-F71B-AA40-8D90-E1D75FE0BD15}"/>
              </a:ext>
            </a:extLst>
          </p:cNvPr>
          <p:cNvSpPr txBox="1"/>
          <p:nvPr/>
        </p:nvSpPr>
        <p:spPr>
          <a:xfrm>
            <a:off x="10402669" y="2510722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4585AF-7DF5-8540-82D8-64D50B7DD487}"/>
              </a:ext>
            </a:extLst>
          </p:cNvPr>
          <p:cNvSpPr txBox="1"/>
          <p:nvPr/>
        </p:nvSpPr>
        <p:spPr>
          <a:xfrm>
            <a:off x="7572204" y="1133488"/>
            <a:ext cx="42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C594-5F08-8448-BFAE-B45D5ED61A2D}"/>
              </a:ext>
            </a:extLst>
          </p:cNvPr>
          <p:cNvSpPr txBox="1"/>
          <p:nvPr/>
        </p:nvSpPr>
        <p:spPr>
          <a:xfrm>
            <a:off x="7528661" y="1737748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B625E3-D6FA-D44D-B660-437C928FFD1C}"/>
              </a:ext>
            </a:extLst>
          </p:cNvPr>
          <p:cNvSpPr txBox="1"/>
          <p:nvPr/>
        </p:nvSpPr>
        <p:spPr>
          <a:xfrm>
            <a:off x="11166085" y="1370836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191CAE-382E-3941-9A14-846414DF3849}"/>
              </a:ext>
            </a:extLst>
          </p:cNvPr>
          <p:cNvSpPr txBox="1"/>
          <p:nvPr/>
        </p:nvSpPr>
        <p:spPr>
          <a:xfrm>
            <a:off x="7861526" y="281187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436F6C-5F35-B447-B8AF-7F793CEC829D}"/>
              </a:ext>
            </a:extLst>
          </p:cNvPr>
          <p:cNvSpPr txBox="1"/>
          <p:nvPr/>
        </p:nvSpPr>
        <p:spPr>
          <a:xfrm>
            <a:off x="11015062" y="327353"/>
            <a:ext cx="42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08EC7F-156A-5E41-B126-3B402209855E}"/>
              </a:ext>
            </a:extLst>
          </p:cNvPr>
          <p:cNvSpPr txBox="1"/>
          <p:nvPr/>
        </p:nvSpPr>
        <p:spPr>
          <a:xfrm>
            <a:off x="7810947" y="691124"/>
            <a:ext cx="381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2"/>
                </a:solidFill>
              </a:rPr>
              <a:t>“Frequentist methods are still useful or state-of-the-art in many areas. Tools such as least squares linear regression, LASSO regression, and expectation-maximization algorithms are all powerful and fast.</a:t>
            </a:r>
            <a:r>
              <a:rPr lang="en-AU" sz="1600" i="1" dirty="0">
                <a:solidFill>
                  <a:schemeClr val="bg2"/>
                </a:solidFill>
              </a:rPr>
              <a:t>” – </a:t>
            </a:r>
            <a:r>
              <a:rPr lang="en-AU" sz="1600" dirty="0">
                <a:solidFill>
                  <a:schemeClr val="bg2"/>
                </a:solidFill>
              </a:rPr>
              <a:t>Bayesian Methods for Hackers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D6A789-79EA-F74D-B9FD-4CFB0028E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40"/>
          <a:stretch/>
        </p:blipFill>
        <p:spPr>
          <a:xfrm>
            <a:off x="1146174" y="1524168"/>
            <a:ext cx="8012113" cy="4147448"/>
          </a:xfrm>
          <a:prstGeom prst="rect">
            <a:avLst/>
          </a:prstGeom>
        </p:spPr>
      </p:pic>
      <p:pic>
        <p:nvPicPr>
          <p:cNvPr id="5126" name="Picture 6" descr="Bayesian Methods for Hackers: Probabilistic Programming and Bayesian  Inference by Cameron Davidson-Pilon">
            <a:extLst>
              <a:ext uri="{FF2B5EF4-FFF2-40B4-BE49-F238E27FC236}">
                <a16:creationId xmlns:a16="http://schemas.microsoft.com/office/drawing/2014/main" id="{317C8A1E-BFBA-FE47-A444-BEAD9009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30" y="2564459"/>
            <a:ext cx="790576" cy="10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B6F37-7058-1547-A684-94F006164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7" t="-10636" r="32420" b="-1"/>
          <a:stretch/>
        </p:blipFill>
        <p:spPr>
          <a:xfrm>
            <a:off x="8270872" y="2598916"/>
            <a:ext cx="2668589" cy="640137"/>
          </a:xfrm>
          <a:prstGeom prst="rect">
            <a:avLst/>
          </a:prstGeom>
        </p:spPr>
      </p:pic>
      <p:pic>
        <p:nvPicPr>
          <p:cNvPr id="18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03E98AE-F08C-B041-93F1-A71E7427C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" t="1924" r="31855" b="12773"/>
          <a:stretch/>
        </p:blipFill>
        <p:spPr>
          <a:xfrm>
            <a:off x="8874919" y="3730420"/>
            <a:ext cx="2926555" cy="563343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7B6F0A5C-750A-F443-B29E-22107FBF6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" t="-1046" r="32458" b="14070"/>
          <a:stretch/>
        </p:blipFill>
        <p:spPr>
          <a:xfrm>
            <a:off x="8119271" y="5183033"/>
            <a:ext cx="2926555" cy="563343"/>
          </a:xfrm>
          <a:prstGeom prst="rect">
            <a:avLst/>
          </a:prstGeom>
        </p:spPr>
      </p:pic>
      <p:pic>
        <p:nvPicPr>
          <p:cNvPr id="22" name="Picture 21" descr="A picture containing table&#10;&#10;Description automatically generated">
            <a:extLst>
              <a:ext uri="{FF2B5EF4-FFF2-40B4-BE49-F238E27FC236}">
                <a16:creationId xmlns:a16="http://schemas.microsoft.com/office/drawing/2014/main" id="{41863467-F71E-374D-B36D-9B7831CE01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4" t="4068" r="33533" b="12239"/>
          <a:stretch/>
        </p:blipFill>
        <p:spPr>
          <a:xfrm>
            <a:off x="6978252" y="1449408"/>
            <a:ext cx="2814638" cy="5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1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2D67-6F78-C644-918E-F87E8DC1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recap of Bayesian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5C90-1E68-1D4D-AB2B-362DE104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6AF1-981A-884B-B85E-07C68685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Bayesian worldview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A5812-2E6E-034E-895A-338E3778AF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18712" y="2222286"/>
                <a:ext cx="11038507" cy="4188525"/>
              </a:xfrm>
            </p:spPr>
            <p:txBody>
              <a:bodyPr anchor="t">
                <a:noAutofit/>
              </a:bodyPr>
              <a:lstStyle/>
              <a:p>
                <a:r>
                  <a:rPr lang="en-US" sz="2000" dirty="0"/>
                  <a:t>Uncertainty can be expressed through probability</a:t>
                </a:r>
              </a:p>
              <a:p>
                <a:r>
                  <a:rPr lang="en-US" sz="2000" dirty="0"/>
                  <a:t>E.g. There is a 70% chance that it rains tomorrow</a:t>
                </a:r>
              </a:p>
              <a:p>
                <a:r>
                  <a:rPr lang="en-US" sz="2000" dirty="0"/>
                  <a:t>This can be extended to uncertainty about hypotheses and model parameters</a:t>
                </a:r>
              </a:p>
              <a:p>
                <a:r>
                  <a:rPr lang="en-US" sz="2000" dirty="0"/>
                  <a:t>Probability statements are calculated using Bayes’ rule</a:t>
                </a:r>
              </a:p>
              <a:p>
                <a:r>
                  <a:rPr lang="en-US" sz="2000" dirty="0"/>
                  <a:t>Components:</a:t>
                </a:r>
              </a:p>
              <a:p>
                <a:pPr lvl="1"/>
                <a:r>
                  <a:rPr lang="en-US" sz="2000" dirty="0"/>
                  <a:t>Prior: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Posterior: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A5812-2E6E-034E-895A-338E3778A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8712" y="2222286"/>
                <a:ext cx="11038507" cy="41885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EC6F6D-81AF-4D43-A27E-BB80A92406BB}"/>
                  </a:ext>
                </a:extLst>
              </p:cNvPr>
              <p:cNvSpPr txBox="1"/>
              <p:nvPr/>
            </p:nvSpPr>
            <p:spPr>
              <a:xfrm>
                <a:off x="5646294" y="4316548"/>
                <a:ext cx="4015843" cy="10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32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AU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AU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EC6F6D-81AF-4D43-A27E-BB80A9240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294" y="4316548"/>
                <a:ext cx="4015843" cy="1054969"/>
              </a:xfrm>
              <a:prstGeom prst="rect">
                <a:avLst/>
              </a:prstGeom>
              <a:blipFill>
                <a:blip r:embed="rId3"/>
                <a:stretch>
                  <a:fillRect t="-4819" r="-949" b="-18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30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F7733E-B210-2A41-88FC-2F3A5170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Bayesian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95FB1-C6D7-BC44-9FC3-0CA8C28CB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656" y="2222287"/>
            <a:ext cx="5479929" cy="4188525"/>
          </a:xfrm>
        </p:spPr>
        <p:txBody>
          <a:bodyPr anchor="t">
            <a:noAutofit/>
          </a:bodyPr>
          <a:lstStyle/>
          <a:p>
            <a:r>
              <a:rPr lang="en-US" sz="2000" dirty="0"/>
              <a:t>Probability statements are more intuitive</a:t>
            </a:r>
          </a:p>
          <a:p>
            <a:pPr lvl="1"/>
            <a:r>
              <a:rPr lang="en-US" sz="2000" dirty="0"/>
              <a:t>Non-statisticians (and sometimes statisticians!) will usually misinterpret frequentist results e.g. confidence intervals</a:t>
            </a:r>
          </a:p>
          <a:p>
            <a:r>
              <a:rPr lang="en-US" sz="2000" dirty="0"/>
              <a:t>Can incorporate information from sequences of experiments</a:t>
            </a:r>
          </a:p>
          <a:p>
            <a:pPr lvl="1"/>
            <a:r>
              <a:rPr lang="en-US" sz="2000" dirty="0"/>
              <a:t>Frequentist experiment design needs to be done very carefully </a:t>
            </a:r>
          </a:p>
          <a:p>
            <a:pPr lvl="1"/>
            <a:r>
              <a:rPr lang="en-US" sz="2000" dirty="0"/>
              <a:t>Null hypothesis testing can be subject to p-hacking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3BC04B-64E0-B545-AF26-1F06649CE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6"/>
            <a:ext cx="5479929" cy="4188525"/>
          </a:xfrm>
        </p:spPr>
        <p:txBody>
          <a:bodyPr anchor="t">
            <a:normAutofit/>
          </a:bodyPr>
          <a:lstStyle/>
          <a:p>
            <a:r>
              <a:rPr lang="en-US" sz="2000" dirty="0"/>
              <a:t>Valid results regardless of sample size</a:t>
            </a:r>
          </a:p>
          <a:p>
            <a:pPr lvl="1"/>
            <a:r>
              <a:rPr lang="en-US" sz="2000" dirty="0"/>
              <a:t>Frequentist statistics tends to appeal to asymptotic results</a:t>
            </a:r>
          </a:p>
          <a:p>
            <a:r>
              <a:rPr lang="en-US" sz="2000" dirty="0"/>
              <a:t>Lends itself well to the paradigm of probabilistic programming</a:t>
            </a:r>
          </a:p>
          <a:p>
            <a:pPr lvl="1"/>
            <a:r>
              <a:rPr lang="en-US" sz="2000" dirty="0"/>
              <a:t>Relationships between variables are mapped using computational graphs</a:t>
            </a:r>
          </a:p>
          <a:p>
            <a:pPr lvl="1"/>
            <a:r>
              <a:rPr lang="en-US" sz="2000" dirty="0"/>
              <a:t>Bayes rule provides a natural way to perform inference on such models</a:t>
            </a:r>
          </a:p>
        </p:txBody>
      </p:sp>
    </p:spTree>
    <p:extLst>
      <p:ext uri="{BB962C8B-B14F-4D97-AF65-F5344CB8AC3E}">
        <p14:creationId xmlns:p14="http://schemas.microsoft.com/office/powerpoint/2010/main" val="6811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9D47FF-9114-CD49-9FEB-41E471A4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838"/>
            <a:ext cx="12192000" cy="55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7F588C-7E6E-6A4E-9E30-4836E2FF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950"/>
            <a:ext cx="121920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46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1259</Words>
  <Application>Microsoft Macintosh PowerPoint</Application>
  <PresentationFormat>Widescreen</PresentationFormat>
  <Paragraphs>172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Century Gothic</vt:lpstr>
      <vt:lpstr>Wingdings 2</vt:lpstr>
      <vt:lpstr>Quotable</vt:lpstr>
      <vt:lpstr>Markov Chain Monte Carlo: Fundamentals Part I</vt:lpstr>
      <vt:lpstr>About Me</vt:lpstr>
      <vt:lpstr>PowerPoint Presentation</vt:lpstr>
      <vt:lpstr>PowerPoint Presentation</vt:lpstr>
      <vt:lpstr> A recap of Bayesian inference</vt:lpstr>
      <vt:lpstr>The Bayesian worldview</vt:lpstr>
      <vt:lpstr>Advantages of Bayesian Inference</vt:lpstr>
      <vt:lpstr>PowerPoint Presentation</vt:lpstr>
      <vt:lpstr>PowerPoint Presentation</vt:lpstr>
      <vt:lpstr>Why do we need Monte Carlo?</vt:lpstr>
      <vt:lpstr>Monte Carlo</vt:lpstr>
      <vt:lpstr>What is Monte Carlo?</vt:lpstr>
      <vt:lpstr>Pi calculation example</vt:lpstr>
      <vt:lpstr>PowerPoint Presentation</vt:lpstr>
      <vt:lpstr>Some math</vt:lpstr>
      <vt:lpstr>PowerPoint Presentation</vt:lpstr>
      <vt:lpstr>Some math</vt:lpstr>
      <vt:lpstr>Unknown posteriors</vt:lpstr>
      <vt:lpstr>Rejection sampling</vt:lpstr>
      <vt:lpstr>PowerPoint Presentation</vt:lpstr>
      <vt:lpstr>Rejection Sampling: the Details</vt:lpstr>
      <vt:lpstr>Picking a candidate distribution</vt:lpstr>
      <vt:lpstr>PowerPoint Presentation</vt:lpstr>
      <vt:lpstr>Importance sampling</vt:lpstr>
      <vt:lpstr>The Mathematics Behind Importance Sampling</vt:lpstr>
      <vt:lpstr>Why do we need Markov Chains?</vt:lpstr>
      <vt:lpstr>Additional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Chain Monte Carlo: Fundamentals Part I</dc:title>
  <dc:creator>Hong Xiang Yue</dc:creator>
  <cp:lastModifiedBy>Hong Xiang Yue</cp:lastModifiedBy>
  <cp:revision>5</cp:revision>
  <dcterms:created xsi:type="dcterms:W3CDTF">2020-08-31T19:00:18Z</dcterms:created>
  <dcterms:modified xsi:type="dcterms:W3CDTF">2020-09-01T22:35:01Z</dcterms:modified>
</cp:coreProperties>
</file>